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4"/>
  </p:sldMasterIdLst>
  <p:notesMasterIdLst>
    <p:notesMasterId r:id="rId16"/>
  </p:notesMasterIdLst>
  <p:sldIdLst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Lucida Sans Unicode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Lucida Sans Unicode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Lucida Sans Unicode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Lucida Sans Unicode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Lucida Sans Unicode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Lucida Sans Unicode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Lucida Sans Unicode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Lucida Sans Unicode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hu-H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hu-H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hu-H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hu-H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07AB1A16-FFE9-4E50-BF85-35645944E3DE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formatMintacím szerkesztése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0000" tIns="73224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0"/>
            <a:r>
              <a:rPr lang="en-GB" smtClean="0"/>
              <a:t>Ninth Outline LevelMintaszöveg szerkesztése</a:t>
            </a:r>
          </a:p>
          <a:p>
            <a:pPr lvl="1"/>
            <a:r>
              <a:rPr lang="en-GB" smtClean="0"/>
              <a:t>Második szint</a:t>
            </a:r>
          </a:p>
          <a:p>
            <a:pPr lvl="2"/>
            <a:r>
              <a:rPr lang="en-GB" smtClean="0"/>
              <a:t>Harmadik szint</a:t>
            </a:r>
          </a:p>
          <a:p>
            <a:pPr lvl="3"/>
            <a:r>
              <a:rPr lang="en-GB" smtClean="0"/>
              <a:t>Negyedik szint</a:t>
            </a:r>
          </a:p>
          <a:p>
            <a:pPr lvl="4"/>
            <a:r>
              <a:rPr lang="en-GB" smtClean="0"/>
              <a:t>Ötödik szint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images.google.hu/imgres?imgurl=http://m.blog.hu/co/cousins/image/Dod/Harmadik%20h%C3%B3nap/Madridi%20k%C3%A9pek/%C3%A9p%C3%BClet.JPG&amp;imgrefurl=http://cousins.blog.hu/&amp;usg=__oiTP-kaJXm--bnw-jh38puI18iQ=&amp;h=360&amp;w=479&amp;sz=37&amp;hl=hu&amp;start=106&amp;um=1&amp;itbs=1&amp;tbnid=LEzGQPs3rIG8uM:&amp;tbnh=97&amp;tbnw=129&amp;prev=/images?q=%C3%A9p%C3%BClet+foto&amp;ndsp=21&amp;hl=hu&amp;rlz=1T4RNTN_huHU337HU343&amp;sa=N&amp;start=105&amp;um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hu/imgres?imgurl=http://www.t-epito.hu/refImages/29.jpg&amp;imgrefurl=http://www.t-epito.hu/index.php?menu=references&amp;usg=__JNO3tKIvuuTI_HG33DExdciiJgE=&amp;h=450&amp;w=600&amp;sz=37&amp;hl=hu&amp;start=3&amp;um=1&amp;itbs=1&amp;tbnid=bYgAhha5p5rdLM:&amp;tbnh=101&amp;tbnw=135&amp;prev=/images?q=bankfi%C3%B3k+foto&amp;ndsp=21&amp;hl=hu&amp;rlz=1T4RNTN_huHU337HU343&amp;sa=N&amp;um=1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images.google.hu/imgres?imgurl=http://www.garagestudio.hu/wp-content/gallery/sanoma/sanoma_epuletkicsi.jpg&amp;imgrefurl=http://www.garagestudio.hu/?page_id=4&amp;usg=__ZealoYpPATc95ZUCxKZQOu4g9Ps=&amp;h=493&amp;w=1024&amp;sz=256&amp;hl=hu&amp;start=48&amp;um=1&amp;itbs=1&amp;tbnid=uOTrJXZ1Eo82OM:&amp;tbnh=72&amp;tbnw=150&amp;prev=/images?q=bankfi%C3%B3k+foto&amp;ndsp=21&amp;hl=hu&amp;rlz=1T4RNTN_huHU337HU343&amp;sa=N&amp;start=42&amp;um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48" y="2000240"/>
            <a:ext cx="7772400" cy="1470025"/>
          </a:xfrm>
          <a:noFill/>
          <a:ln>
            <a:noFill/>
          </a:ln>
        </p:spPr>
        <p:txBody>
          <a:bodyPr tIns="83808"/>
          <a:lstStyle/>
          <a:p>
            <a:pPr algn="ctr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hu-HU" dirty="0" smtClean="0"/>
              <a:t>The </a:t>
            </a:r>
            <a:r>
              <a:rPr lang="hu-HU" dirty="0" err="1" smtClean="0"/>
              <a:t>Introduction</a:t>
            </a:r>
            <a:r>
              <a:rPr lang="hu-HU" dirty="0" smtClean="0"/>
              <a:t> of Delta </a:t>
            </a:r>
            <a:r>
              <a:rPr lang="hu-HU" dirty="0" err="1" smtClean="0"/>
              <a:t>Services</a:t>
            </a:r>
            <a:r>
              <a:rPr lang="hu-HU" dirty="0" smtClean="0"/>
              <a:t> </a:t>
            </a:r>
            <a:r>
              <a:rPr lang="hu-HU" dirty="0" smtClean="0"/>
              <a:t>Ltd.</a:t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3000364" y="3643314"/>
            <a:ext cx="319831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Aron Gyimesi – </a:t>
            </a:r>
            <a:r>
              <a:rPr lang="hu-HU" dirty="0" err="1" smtClean="0"/>
              <a:t>sales</a:t>
            </a:r>
            <a:r>
              <a:rPr lang="hu-HU" dirty="0" smtClean="0"/>
              <a:t> </a:t>
            </a:r>
            <a:r>
              <a:rPr lang="hu-HU" dirty="0" err="1" smtClean="0"/>
              <a:t>director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</a:t>
            </a:r>
            <a:r>
              <a:rPr lang="en-US" dirty="0" err="1" smtClean="0"/>
              <a:t>differenciators</a:t>
            </a:r>
            <a:r>
              <a:rPr lang="en-US" dirty="0" smtClean="0"/>
              <a:t>, references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i="1" dirty="0" smtClean="0"/>
              <a:t>-	ITIL based processes, ISO 20000 under introduction</a:t>
            </a:r>
          </a:p>
          <a:p>
            <a:r>
              <a:rPr lang="en-US" sz="2000" b="1" i="1" dirty="0" smtClean="0"/>
              <a:t>-	Countrywide, 7x24 operation</a:t>
            </a:r>
          </a:p>
          <a:p>
            <a:r>
              <a:rPr lang="en-US" sz="2000" b="1" i="1" dirty="0" smtClean="0"/>
              <a:t>-	Multivendor capability</a:t>
            </a:r>
          </a:p>
          <a:p>
            <a:r>
              <a:rPr lang="en-US" sz="2000" b="1" i="1" dirty="0" smtClean="0"/>
              <a:t>-	 One provider for  IT and MFP services</a:t>
            </a:r>
          </a:p>
          <a:p>
            <a:r>
              <a:rPr lang="en-US" sz="2000" b="1" i="1" dirty="0" smtClean="0"/>
              <a:t>-	Experience within multinational environmental requirements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References:</a:t>
            </a:r>
          </a:p>
          <a:p>
            <a:r>
              <a:rPr lang="en-US" sz="2400" i="1" dirty="0" smtClean="0"/>
              <a:t>	Allianz, Vodafone, Spar, </a:t>
            </a:r>
            <a:r>
              <a:rPr lang="en-US" sz="2400" i="1" dirty="0" err="1" smtClean="0"/>
              <a:t>Invitel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Generali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Legrand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Metro,Cora</a:t>
            </a:r>
            <a:r>
              <a:rPr lang="en-US" sz="2400" i="1" dirty="0" smtClean="0"/>
              <a:t>, Zoo-Budapest, Bosch. Etc.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8596" y="1285860"/>
            <a:ext cx="8228013" cy="4524375"/>
          </a:xfrm>
        </p:spPr>
        <p:txBody>
          <a:bodyPr/>
          <a:lstStyle/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r>
              <a:rPr lang="hu-HU" dirty="0"/>
              <a:t>	</a:t>
            </a:r>
            <a:r>
              <a:rPr lang="hu-HU" dirty="0" smtClean="0"/>
              <a:t>			</a:t>
            </a:r>
            <a:r>
              <a:rPr lang="en-US" dirty="0" smtClean="0"/>
              <a:t>Thank you for your attention</a:t>
            </a:r>
            <a:r>
              <a:rPr lang="hu-HU" dirty="0" smtClean="0"/>
              <a:t>!</a:t>
            </a:r>
            <a:br>
              <a:rPr lang="hu-HU" dirty="0" smtClean="0"/>
            </a:br>
            <a:endParaRPr lang="hu-HU" dirty="0" smtClean="0"/>
          </a:p>
          <a:p>
            <a:r>
              <a:rPr lang="hu-HU" dirty="0" smtClean="0"/>
              <a:t>	</a:t>
            </a:r>
            <a:r>
              <a:rPr lang="hu-HU" dirty="0" smtClean="0"/>
              <a:t>				</a:t>
            </a:r>
            <a:r>
              <a:rPr lang="hu-HU" dirty="0" err="1" smtClean="0"/>
              <a:t>a</a:t>
            </a:r>
            <a:r>
              <a:rPr lang="hu-HU" dirty="0" err="1" smtClean="0"/>
              <a:t>ron.gyimesi</a:t>
            </a:r>
            <a:r>
              <a:rPr lang="hu-HU" dirty="0" smtClean="0"/>
              <a:t>@</a:t>
            </a:r>
            <a:r>
              <a:rPr lang="hu-HU" dirty="0" err="1" smtClean="0"/>
              <a:t>delta.hu</a:t>
            </a:r>
            <a:endParaRPr lang="hu-HU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IT </a:t>
            </a:r>
            <a:r>
              <a:rPr lang="en-US" dirty="0" smtClean="0"/>
              <a:t>Services market situation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Intermediate level of outsourcing culture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Multi provider dominance – HP, IBM, EDS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DT AG is a main </a:t>
            </a:r>
            <a:r>
              <a:rPr lang="en-US" sz="2400" dirty="0" err="1" smtClean="0"/>
              <a:t>telco</a:t>
            </a:r>
            <a:r>
              <a:rPr lang="en-US" sz="2400" dirty="0" smtClean="0"/>
              <a:t> to desktop provider and advertiser</a:t>
            </a:r>
            <a:r>
              <a:rPr lang="hu-HU" sz="2400" dirty="0" smtClean="0"/>
              <a:t> of </a:t>
            </a:r>
            <a:r>
              <a:rPr lang="hu-HU" sz="2400" dirty="0" err="1" smtClean="0"/>
              <a:t>outsourcing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SaaS</a:t>
            </a:r>
            <a:r>
              <a:rPr lang="en-US" sz="2400" dirty="0" smtClean="0"/>
              <a:t> market is now opening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Dozen thousands of small local providers, one man shows for operation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Some midsize local providers with stable customer base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Delta Services overview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Service company of Delta Group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Founded in 1987</a:t>
            </a:r>
          </a:p>
          <a:p>
            <a:pP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800" dirty="0" smtClean="0"/>
              <a:t>15m EUR revenue in 2009</a:t>
            </a:r>
          </a:p>
          <a:p>
            <a:pP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800" dirty="0" smtClean="0"/>
              <a:t>120 FTE</a:t>
            </a:r>
          </a:p>
          <a:p>
            <a:pP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800" dirty="0" smtClean="0"/>
              <a:t> More than 70% recurring business</a:t>
            </a:r>
          </a:p>
          <a:p>
            <a:pP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800" dirty="0" smtClean="0"/>
              <a:t> Strong presence in major </a:t>
            </a:r>
            <a:r>
              <a:rPr lang="en-US" sz="2800" dirty="0" err="1" smtClean="0"/>
              <a:t>enterprices</a:t>
            </a:r>
            <a:r>
              <a:rPr lang="en-US" sz="2800" dirty="0" smtClean="0"/>
              <a:t>, and     government </a:t>
            </a:r>
          </a:p>
          <a:p>
            <a:pPr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2800" dirty="0" smtClean="0"/>
              <a:t> 1500+ SMB customers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Service portfolio</a:t>
            </a:r>
            <a:endParaRPr lang="en-US" dirty="0"/>
          </a:p>
        </p:txBody>
      </p:sp>
      <p:cxnSp>
        <p:nvCxnSpPr>
          <p:cNvPr id="5" name="Egyenes összekötő 4"/>
          <p:cNvCxnSpPr/>
          <p:nvPr/>
        </p:nvCxnSpPr>
        <p:spPr bwMode="auto">
          <a:xfrm flipV="1">
            <a:off x="1071538" y="4000504"/>
            <a:ext cx="7572428" cy="207170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Nap 5"/>
          <p:cNvSpPr/>
          <p:nvPr/>
        </p:nvSpPr>
        <p:spPr bwMode="auto">
          <a:xfrm>
            <a:off x="1000100" y="5143512"/>
            <a:ext cx="714380" cy="714380"/>
          </a:xfrm>
          <a:prstGeom prst="su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7" name="Nap 6"/>
          <p:cNvSpPr/>
          <p:nvPr/>
        </p:nvSpPr>
        <p:spPr bwMode="auto">
          <a:xfrm>
            <a:off x="3643306" y="4214818"/>
            <a:ext cx="714380" cy="714380"/>
          </a:xfrm>
          <a:prstGeom prst="su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8" name="Nap 7"/>
          <p:cNvSpPr/>
          <p:nvPr/>
        </p:nvSpPr>
        <p:spPr bwMode="auto">
          <a:xfrm>
            <a:off x="6143636" y="3357562"/>
            <a:ext cx="714380" cy="714380"/>
          </a:xfrm>
          <a:prstGeom prst="su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9" name="Nap 8"/>
          <p:cNvSpPr/>
          <p:nvPr/>
        </p:nvSpPr>
        <p:spPr bwMode="auto">
          <a:xfrm>
            <a:off x="7929586" y="2571744"/>
            <a:ext cx="714380" cy="714380"/>
          </a:xfrm>
          <a:prstGeom prst="sun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500034" y="4000504"/>
            <a:ext cx="222368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 smtClean="0"/>
              <a:t>Offsite</a:t>
            </a:r>
            <a:r>
              <a:rPr lang="hu-HU" b="1" dirty="0" smtClean="0"/>
              <a:t> HW service</a:t>
            </a:r>
            <a:endParaRPr lang="en-US" b="1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2143108" y="3286124"/>
            <a:ext cx="346761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smtClean="0"/>
              <a:t>IT </a:t>
            </a:r>
            <a:r>
              <a:rPr lang="hu-HU" b="1" dirty="0" err="1" smtClean="0"/>
              <a:t>infra</a:t>
            </a:r>
            <a:r>
              <a:rPr lang="hu-HU" b="1" dirty="0" smtClean="0"/>
              <a:t> and </a:t>
            </a:r>
            <a:r>
              <a:rPr lang="hu-HU" b="1" dirty="0" err="1" smtClean="0"/>
              <a:t>operation</a:t>
            </a:r>
            <a:r>
              <a:rPr lang="hu-HU" b="1" dirty="0" smtClean="0"/>
              <a:t> </a:t>
            </a:r>
            <a:r>
              <a:rPr lang="hu-HU" b="1" dirty="0" err="1" smtClean="0"/>
              <a:t>support</a:t>
            </a:r>
            <a:endParaRPr lang="en-US" b="1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4714876" y="2500306"/>
            <a:ext cx="2762295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 smtClean="0"/>
              <a:t>Financed</a:t>
            </a:r>
            <a:r>
              <a:rPr lang="hu-HU" b="1" dirty="0" smtClean="0"/>
              <a:t> </a:t>
            </a:r>
            <a:r>
              <a:rPr lang="hu-HU" b="1" dirty="0" err="1" smtClean="0"/>
              <a:t>Infrastructure</a:t>
            </a:r>
            <a:endParaRPr lang="en-US" b="1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5929322" y="1857364"/>
            <a:ext cx="3082895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 smtClean="0"/>
              <a:t>Full</a:t>
            </a:r>
            <a:r>
              <a:rPr lang="hu-HU" b="1" dirty="0" smtClean="0"/>
              <a:t> </a:t>
            </a:r>
            <a:r>
              <a:rPr lang="hu-HU" b="1" dirty="0" err="1" smtClean="0"/>
              <a:t>outsourcing</a:t>
            </a:r>
            <a:r>
              <a:rPr lang="hu-HU" b="1" dirty="0" smtClean="0"/>
              <a:t> </a:t>
            </a:r>
            <a:r>
              <a:rPr lang="hu-HU" b="1" dirty="0" err="1" smtClean="0"/>
              <a:t>solutions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714488"/>
            <a:ext cx="3508679" cy="332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based product line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8596" y="1643050"/>
            <a:ext cx="8228013" cy="442915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hu-HU" sz="2800" b="1" i="1" dirty="0" smtClean="0"/>
          </a:p>
          <a:p>
            <a:pPr>
              <a:buFont typeface="Arial" pitchFamily="34" charset="0"/>
              <a:buChar char="•"/>
            </a:pPr>
            <a:r>
              <a:rPr lang="en-US" sz="2800" b="1" i="1" dirty="0" smtClean="0"/>
              <a:t>Delta </a:t>
            </a:r>
            <a:r>
              <a:rPr lang="en-US" sz="2800" b="1" i="1" dirty="0"/>
              <a:t>Offsite Service</a:t>
            </a:r>
          </a:p>
          <a:p>
            <a:pPr>
              <a:buFont typeface="Arial" pitchFamily="34" charset="0"/>
              <a:buChar char="•"/>
            </a:pPr>
            <a:r>
              <a:rPr lang="en-US" sz="2800" b="1" i="1" dirty="0" smtClean="0"/>
              <a:t>Delta Install</a:t>
            </a:r>
          </a:p>
          <a:p>
            <a:pPr>
              <a:buFont typeface="Arial" pitchFamily="34" charset="0"/>
              <a:buChar char="•"/>
            </a:pPr>
            <a:r>
              <a:rPr lang="en-US" sz="2800" b="1" i="1" dirty="0" smtClean="0"/>
              <a:t>Delta Move</a:t>
            </a:r>
          </a:p>
          <a:p>
            <a:pPr>
              <a:buFont typeface="Arial" pitchFamily="34" charset="0"/>
              <a:buChar char="•"/>
            </a:pPr>
            <a:r>
              <a:rPr lang="en-US" sz="2800" b="1" i="1" dirty="0" smtClean="0"/>
              <a:t>Delta Care</a:t>
            </a:r>
          </a:p>
          <a:p>
            <a:pPr>
              <a:buFont typeface="Arial" pitchFamily="34" charset="0"/>
              <a:buChar char="•"/>
            </a:pPr>
            <a:r>
              <a:rPr lang="en-US" sz="2800" b="1" i="1" dirty="0" smtClean="0"/>
              <a:t>Delta Hardware Support Pack</a:t>
            </a:r>
            <a:endParaRPr lang="hu-HU" sz="2800" b="1" i="1" dirty="0" smtClean="0"/>
          </a:p>
          <a:p>
            <a:pPr>
              <a:buFont typeface="Arial" pitchFamily="34" charset="0"/>
              <a:buChar char="•"/>
            </a:pPr>
            <a:r>
              <a:rPr lang="hu-HU" sz="2800" b="1" i="1" dirty="0" smtClean="0"/>
              <a:t>Delta </a:t>
            </a:r>
            <a:r>
              <a:rPr lang="hu-HU" sz="2800" b="1" i="1" dirty="0" err="1" smtClean="0"/>
              <a:t>Full</a:t>
            </a:r>
            <a:r>
              <a:rPr lang="hu-HU" sz="2800" b="1" i="1" dirty="0" smtClean="0"/>
              <a:t> MFP Service </a:t>
            </a:r>
            <a:r>
              <a:rPr lang="hu-HU" sz="2800" b="1" i="1" dirty="0" err="1" smtClean="0"/>
              <a:t>Pack</a:t>
            </a:r>
            <a:r>
              <a:rPr lang="en-US" sz="2800" b="1" i="1" dirty="0" smtClean="0"/>
              <a:t> </a:t>
            </a:r>
            <a:endParaRPr lang="en-US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Fina</a:t>
            </a:r>
            <a:r>
              <a:rPr lang="hu-HU" dirty="0" smtClean="0"/>
              <a:t>n</a:t>
            </a:r>
            <a:r>
              <a:rPr lang="en-US" dirty="0" err="1" smtClean="0"/>
              <a:t>ced</a:t>
            </a:r>
            <a:r>
              <a:rPr lang="en-US" dirty="0" smtClean="0"/>
              <a:t> </a:t>
            </a:r>
            <a:r>
              <a:rPr lang="en-US" dirty="0" smtClean="0"/>
              <a:t>infrastructure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en-US" i="1" dirty="0" smtClean="0"/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Delta Client lease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Delta MFP Lease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Delta Server Lease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Outsourcing solutions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Delta Client Operation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Delta IT Infrastructure Operation</a:t>
            </a:r>
            <a:r>
              <a:rPr lang="hu-HU" dirty="0" smtClean="0"/>
              <a:t> </a:t>
            </a:r>
            <a:r>
              <a:rPr lang="hu-HU" dirty="0" err="1" smtClean="0"/>
              <a:t>support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Delta Full IT Operation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Delta Click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Delta Due </a:t>
            </a:r>
            <a:r>
              <a:rPr lang="en-US" dirty="0" err="1" smtClean="0"/>
              <a:t>Dilligence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Delta IT Consolidation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Docusys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Countrywide operation</a:t>
            </a:r>
            <a:endParaRPr lang="en-US" dirty="0"/>
          </a:p>
        </p:txBody>
      </p:sp>
      <p:pic>
        <p:nvPicPr>
          <p:cNvPr id="26626" name="Picture 2" descr="mo-fu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14488"/>
            <a:ext cx="6886558" cy="427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églalap 5"/>
          <p:cNvSpPr/>
          <p:nvPr/>
        </p:nvSpPr>
        <p:spPr bwMode="auto">
          <a:xfrm>
            <a:off x="4071934" y="5643578"/>
            <a:ext cx="2071702" cy="50006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service</a:t>
            </a:r>
            <a:r>
              <a:rPr lang="hu-HU" dirty="0" smtClean="0"/>
              <a:t> </a:t>
            </a:r>
            <a:r>
              <a:rPr lang="hu-HU" dirty="0" err="1" smtClean="0"/>
              <a:t>delivery</a:t>
            </a:r>
            <a:r>
              <a:rPr lang="en-US" dirty="0" smtClean="0"/>
              <a:t> scenario</a:t>
            </a:r>
            <a:endParaRPr lang="en-US" dirty="0"/>
          </a:p>
        </p:txBody>
      </p:sp>
      <p:pic>
        <p:nvPicPr>
          <p:cNvPr id="25602" name="Picture 2" descr="http://t2.gstatic.com/images?q=tbn:LEzGQPs3rIG8uM:http://m.blog.hu/co/cousins/image/Dod/Harmadik%2520h%C3%B3nap/Madridi%2520k%C3%A9pek/%C3%A9p%C3%BCle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357430"/>
            <a:ext cx="1805096" cy="1357322"/>
          </a:xfrm>
          <a:prstGeom prst="rect">
            <a:avLst/>
          </a:prstGeom>
          <a:noFill/>
        </p:spPr>
      </p:pic>
      <p:pic>
        <p:nvPicPr>
          <p:cNvPr id="25604" name="Picture 4" descr="http://t3.gstatic.com/images?q=tbn:uOTrJXZ1Eo82OM:http://www.garagestudio.hu/wp-content/gallery/sanoma/sanoma_epuletkicsi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3214686"/>
            <a:ext cx="1428750" cy="685800"/>
          </a:xfrm>
          <a:prstGeom prst="rect">
            <a:avLst/>
          </a:prstGeom>
          <a:noFill/>
        </p:spPr>
      </p:pic>
      <p:pic>
        <p:nvPicPr>
          <p:cNvPr id="25606" name="Picture 6" descr="http://t3.gstatic.com/images?q=tbn:uOTrJXZ1Eo82OM:http://www.garagestudio.hu/wp-content/gallery/sanoma/sanoma_epuletkicsi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2571744"/>
            <a:ext cx="1428750" cy="685800"/>
          </a:xfrm>
          <a:prstGeom prst="rect">
            <a:avLst/>
          </a:prstGeom>
          <a:noFill/>
        </p:spPr>
      </p:pic>
      <p:sp>
        <p:nvSpPr>
          <p:cNvPr id="7" name="Szövegdoboz 6"/>
          <p:cNvSpPr txBox="1"/>
          <p:nvPr/>
        </p:nvSpPr>
        <p:spPr>
          <a:xfrm>
            <a:off x="3571868" y="1500174"/>
            <a:ext cx="139012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 smtClean="0"/>
              <a:t>Headquoter</a:t>
            </a:r>
            <a:endParaRPr lang="en-US" dirty="0"/>
          </a:p>
        </p:txBody>
      </p:sp>
      <p:sp>
        <p:nvSpPr>
          <p:cNvPr id="8" name="Szövegdoboz 7"/>
          <p:cNvSpPr txBox="1"/>
          <p:nvPr/>
        </p:nvSpPr>
        <p:spPr>
          <a:xfrm>
            <a:off x="857224" y="2643182"/>
            <a:ext cx="106952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Centre 1</a:t>
            </a:r>
            <a:endParaRPr lang="en-US" dirty="0"/>
          </a:p>
        </p:txBody>
      </p:sp>
      <p:sp>
        <p:nvSpPr>
          <p:cNvPr id="9" name="Szövegdoboz 8"/>
          <p:cNvSpPr txBox="1"/>
          <p:nvPr/>
        </p:nvSpPr>
        <p:spPr>
          <a:xfrm>
            <a:off x="5857884" y="2643182"/>
            <a:ext cx="106952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Centre 2</a:t>
            </a:r>
            <a:endParaRPr lang="en-US" dirty="0"/>
          </a:p>
        </p:txBody>
      </p:sp>
      <p:pic>
        <p:nvPicPr>
          <p:cNvPr id="25608" name="Picture 8" descr="http://t0.gstatic.com/images?q=tbn:bYgAhha5p5rdLM:http://www.t-epito.hu/refImages/29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7290" y="4500570"/>
            <a:ext cx="1285875" cy="962025"/>
          </a:xfrm>
          <a:prstGeom prst="rect">
            <a:avLst/>
          </a:prstGeom>
          <a:noFill/>
        </p:spPr>
      </p:pic>
      <p:pic>
        <p:nvPicPr>
          <p:cNvPr id="11" name="Picture 8" descr="http://t0.gstatic.com/images?q=tbn:bYgAhha5p5rdLM:http://www.t-epito.hu/refImages/29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4714884"/>
            <a:ext cx="1285875" cy="962025"/>
          </a:xfrm>
          <a:prstGeom prst="rect">
            <a:avLst/>
          </a:prstGeom>
          <a:noFill/>
        </p:spPr>
      </p:pic>
      <p:pic>
        <p:nvPicPr>
          <p:cNvPr id="12" name="Picture 8" descr="http://t0.gstatic.com/images?q=tbn:bYgAhha5p5rdLM:http://www.t-epito.hu/refImages/29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4929198"/>
            <a:ext cx="1285875" cy="962025"/>
          </a:xfrm>
          <a:prstGeom prst="rect">
            <a:avLst/>
          </a:prstGeom>
          <a:noFill/>
        </p:spPr>
      </p:pic>
      <p:pic>
        <p:nvPicPr>
          <p:cNvPr id="13" name="Picture 8" descr="http://t0.gstatic.com/images?q=tbn:bYgAhha5p5rdLM:http://www.t-epito.hu/refImages/29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5143512"/>
            <a:ext cx="1285875" cy="962025"/>
          </a:xfrm>
          <a:prstGeom prst="rect">
            <a:avLst/>
          </a:prstGeom>
          <a:noFill/>
        </p:spPr>
      </p:pic>
      <p:sp>
        <p:nvSpPr>
          <p:cNvPr id="14" name="Szövegdoboz 13"/>
          <p:cNvSpPr txBox="1"/>
          <p:nvPr/>
        </p:nvSpPr>
        <p:spPr>
          <a:xfrm>
            <a:off x="3214678" y="4357694"/>
            <a:ext cx="1642437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err="1" smtClean="0"/>
              <a:t>Branch</a:t>
            </a:r>
            <a:r>
              <a:rPr lang="hu-HU" dirty="0" smtClean="0"/>
              <a:t> </a:t>
            </a:r>
            <a:r>
              <a:rPr lang="hu-HU" dirty="0" err="1" smtClean="0"/>
              <a:t>offices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C43E9596EAB2B46929A774437A1A0D9" ma:contentTypeVersion="0" ma:contentTypeDescription="Új dokumentum létrehozása." ma:contentTypeScope="" ma:versionID="8003e82d54f693ec8f9ecfd40cce5c77">
  <xsd:schema xmlns:xsd="http://www.w3.org/2001/XMLSchema" xmlns:p="http://schemas.microsoft.com/office/2006/metadata/properties" targetNamespace="http://schemas.microsoft.com/office/2006/metadata/properties" ma:root="true" ma:fieldsID="b0d536f129c651b6788987fff2486af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 ma:readOnly="true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543F611-22CE-437D-8DAB-D7A9D52113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82ADAE1-32C1-4A0C-8DB7-D169349985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CA9A16-20FE-4C43-99FB-2BBF801402D2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198</Words>
  <Application>Microsoft Office PowerPoint</Application>
  <PresentationFormat>Diavetítés a képernyőre (4:3 oldalarány)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2" baseType="lpstr">
      <vt:lpstr>Alapértelmezett terv</vt:lpstr>
      <vt:lpstr>The Introduction of Delta Services Ltd. </vt:lpstr>
      <vt:lpstr>IT Services market situation</vt:lpstr>
      <vt:lpstr>Delta Services overview</vt:lpstr>
      <vt:lpstr>Service portfolio</vt:lpstr>
      <vt:lpstr>Hardware based product line</vt:lpstr>
      <vt:lpstr>Financed infrastructure</vt:lpstr>
      <vt:lpstr>Outsourcing solutions</vt:lpstr>
      <vt:lpstr>Countrywide operation</vt:lpstr>
      <vt:lpstr>Typical service delivery scenario</vt:lpstr>
      <vt:lpstr>Key differenciators, references</vt:lpstr>
      <vt:lpstr>11.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Delta Group – Canon  2009</dc:title>
  <dc:creator>Gyimesi Áron</dc:creator>
  <cp:lastModifiedBy>gyimesia</cp:lastModifiedBy>
  <cp:revision>24</cp:revision>
  <cp:lastPrinted>1601-01-01T00:00:00Z</cp:lastPrinted>
  <dcterms:created xsi:type="dcterms:W3CDTF">1601-01-01T00:00:00Z</dcterms:created>
  <dcterms:modified xsi:type="dcterms:W3CDTF">2010-04-07T16:11:17Z</dcterms:modified>
</cp:coreProperties>
</file>